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84" r:id="rId5"/>
    <p:sldId id="285" r:id="rId6"/>
    <p:sldId id="270" r:id="rId7"/>
    <p:sldId id="287" r:id="rId8"/>
    <p:sldId id="286" r:id="rId9"/>
    <p:sldId id="289" r:id="rId10"/>
    <p:sldId id="265" r:id="rId11"/>
    <p:sldId id="288" r:id="rId12"/>
    <p:sldId id="267" r:id="rId13"/>
    <p:sldId id="290" r:id="rId14"/>
    <p:sldId id="268" r:id="rId15"/>
    <p:sldId id="291" r:id="rId16"/>
    <p:sldId id="269" r:id="rId17"/>
    <p:sldId id="292" r:id="rId18"/>
    <p:sldId id="264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8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C98E-73E3-444D-8A3F-86CFC5AE7FB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B70A-F764-4D40-A910-6ECA07728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9761-762C-4942-99F0-CAE4D3E03B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5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9761-762C-4942-99F0-CAE4D3E03B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9A84-7A7C-419C-A625-4DE33343BF2A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2E82-6D72-47D3-A71C-25C40DF204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cps.gov.uk/legal-guidance/domestic-abuse-guidelines-prosecuto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3324" y="1268760"/>
            <a:ext cx="5688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Police Response to Domestic Abuse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</a:rPr>
              <a:t>Реакция полиции </a:t>
            </a:r>
            <a:r>
              <a:rPr lang="en-GB" sz="3600" b="1" dirty="0" err="1">
                <a:solidFill>
                  <a:srgbClr val="002060"/>
                </a:solidFill>
              </a:rPr>
              <a:t>на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домашнее насилие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544" y="3356992"/>
            <a:ext cx="603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констебль</a:t>
            </a:r>
            <a:r>
              <a:rPr lang="en-GB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cs typeface="Arial" pitchFamily="34" charset="0"/>
              </a:rPr>
              <a:t>Bridie</a:t>
            </a:r>
            <a:r>
              <a:rPr lang="en-GB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cs typeface="Arial" pitchFamily="34" charset="0"/>
              </a:rPr>
              <a:t>Anderson</a:t>
            </a:r>
            <a:endParaRPr lang="en-GB" sz="28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0194"/>
            <a:ext cx="2461658" cy="282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77" y="332552"/>
            <a:ext cx="88569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DVPN/O and restraining orders, including upon acquittal.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Уведомления и запретительные приказы п</a:t>
            </a:r>
            <a:r>
              <a:rPr lang="en-GB" sz="2800" dirty="0" smtClean="0"/>
              <a:t>о </a:t>
            </a:r>
            <a:r>
              <a:rPr lang="en-GB" sz="2800" dirty="0" err="1" smtClean="0"/>
              <a:t>предотвращени</a:t>
            </a:r>
            <a:r>
              <a:rPr lang="ru-RU" sz="2800" dirty="0" smtClean="0"/>
              <a:t>ю</a:t>
            </a:r>
            <a:r>
              <a:rPr lang="en-GB" sz="2800" dirty="0" smtClean="0"/>
              <a:t> </a:t>
            </a:r>
            <a:r>
              <a:rPr lang="ru-RU" sz="2800" dirty="0" smtClean="0"/>
              <a:t>домашнего </a:t>
            </a:r>
            <a:r>
              <a:rPr lang="en-GB" sz="2800" dirty="0" err="1" smtClean="0"/>
              <a:t>насилия</a:t>
            </a:r>
            <a:r>
              <a:rPr lang="en-GB" sz="2800" dirty="0" smtClean="0"/>
              <a:t>, </a:t>
            </a:r>
            <a:r>
              <a:rPr lang="en-GB" sz="2800" dirty="0" smtClean="0"/>
              <a:t>в том числе после вынесения оправдательного приговора.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‘DA Matters Change Programme’ training, going national and beyond, focuses on non violent abuse; victim responses; perpetrator behaviour; professional grooming and the stages experienced in Coercive Control.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О</a:t>
            </a:r>
            <a:r>
              <a:rPr lang="en-GB" sz="2800" dirty="0" err="1" smtClean="0"/>
              <a:t>бучени</a:t>
            </a:r>
            <a:r>
              <a:rPr lang="ru-RU" sz="2800" dirty="0" smtClean="0"/>
              <a:t>е</a:t>
            </a:r>
            <a:r>
              <a:rPr lang="en-GB" sz="2800" dirty="0" smtClean="0"/>
              <a:t> </a:t>
            </a:r>
            <a:r>
              <a:rPr lang="en-GB" sz="2800" dirty="0" smtClean="0"/>
              <a:t>по программе «Изменение ситуации с </a:t>
            </a:r>
            <a:r>
              <a:rPr lang="ru-RU" sz="2800" dirty="0" smtClean="0"/>
              <a:t>домашним </a:t>
            </a:r>
            <a:r>
              <a:rPr lang="en-GB" sz="2800" dirty="0" err="1" smtClean="0"/>
              <a:t>насилием</a:t>
            </a:r>
            <a:r>
              <a:rPr lang="en-GB" sz="2800" dirty="0" smtClean="0"/>
              <a:t>» </a:t>
            </a:r>
            <a:r>
              <a:rPr lang="en-GB" sz="2800" dirty="0" err="1" smtClean="0"/>
              <a:t>проводи</a:t>
            </a:r>
            <a:r>
              <a:rPr lang="ru-RU" sz="2800" dirty="0" err="1" smtClean="0"/>
              <a:t>тся</a:t>
            </a:r>
            <a:r>
              <a:rPr lang="en-GB" sz="2800" dirty="0" smtClean="0"/>
              <a:t> </a:t>
            </a:r>
            <a:r>
              <a:rPr lang="ru-RU" sz="2800" dirty="0" smtClean="0"/>
              <a:t>в стране</a:t>
            </a:r>
            <a:r>
              <a:rPr lang="en-GB" sz="2800" dirty="0" smtClean="0"/>
              <a:t> </a:t>
            </a:r>
            <a:r>
              <a:rPr lang="en-GB" sz="2800" dirty="0" smtClean="0"/>
              <a:t>и за </a:t>
            </a:r>
            <a:r>
              <a:rPr lang="en-GB" sz="2800" dirty="0" err="1" smtClean="0"/>
              <a:t>ее</a:t>
            </a:r>
            <a:r>
              <a:rPr lang="en-GB" sz="2800" dirty="0" smtClean="0"/>
              <a:t> </a:t>
            </a:r>
            <a:r>
              <a:rPr lang="en-GB" sz="2800" dirty="0" err="1" smtClean="0"/>
              <a:t>пределами</a:t>
            </a:r>
            <a:r>
              <a:rPr lang="ru-RU" sz="2800" dirty="0" smtClean="0"/>
              <a:t>; темы обучения: </a:t>
            </a:r>
            <a:r>
              <a:rPr lang="en-GB" sz="2800" dirty="0" err="1" smtClean="0"/>
              <a:t>не</a:t>
            </a:r>
            <a:r>
              <a:rPr lang="ru-RU" sz="2800" dirty="0" smtClean="0"/>
              <a:t>физическое насилие;</a:t>
            </a:r>
            <a:r>
              <a:rPr lang="en-GB" sz="2800" dirty="0" smtClean="0"/>
              <a:t> </a:t>
            </a:r>
            <a:r>
              <a:rPr lang="ru-RU" sz="2800" dirty="0" smtClean="0"/>
              <a:t>реакция пострадавших;</a:t>
            </a:r>
            <a:r>
              <a:rPr lang="en-GB" sz="2800" dirty="0" smtClean="0"/>
              <a:t> </a:t>
            </a:r>
            <a:r>
              <a:rPr lang="en-GB" sz="2800" dirty="0" err="1" smtClean="0"/>
              <a:t>поведение</a:t>
            </a:r>
            <a:r>
              <a:rPr lang="en-GB" sz="2800" dirty="0" smtClean="0"/>
              <a:t> </a:t>
            </a:r>
            <a:r>
              <a:rPr lang="en-GB" sz="2800" dirty="0" err="1" smtClean="0"/>
              <a:t>преступника</a:t>
            </a:r>
            <a:r>
              <a:rPr lang="ru-RU" sz="2800" dirty="0" smtClean="0"/>
              <a:t>;</a:t>
            </a:r>
            <a:r>
              <a:rPr lang="en-GB" sz="2800" dirty="0" smtClean="0"/>
              <a:t> </a:t>
            </a:r>
            <a:r>
              <a:rPr lang="en-GB" sz="2800" dirty="0" err="1" smtClean="0"/>
              <a:t>профессиональный</a:t>
            </a:r>
            <a:r>
              <a:rPr lang="en-GB" sz="2800" dirty="0" smtClean="0"/>
              <a:t> </a:t>
            </a:r>
            <a:r>
              <a:rPr lang="en-GB" sz="2800" dirty="0" err="1" smtClean="0"/>
              <a:t>груминг</a:t>
            </a:r>
            <a:r>
              <a:rPr lang="ru-RU" sz="2800" dirty="0" smtClean="0"/>
              <a:t>;</a:t>
            </a:r>
            <a:r>
              <a:rPr lang="en-GB" sz="2800" dirty="0" smtClean="0"/>
              <a:t> </a:t>
            </a:r>
            <a:r>
              <a:rPr lang="ru-RU" sz="2800" dirty="0" smtClean="0"/>
              <a:t>стадии принуждающего контроля.</a:t>
            </a: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93" y="476697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charset="0"/>
              <a:buNone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ym typeface="+mn-ea"/>
              </a:rPr>
              <a:t>The new DA Bill – statutory definition of DA, DAPN/</a:t>
            </a:r>
            <a:r>
              <a:rPr lang="en-GB" sz="2400" dirty="0" err="1" smtClean="0">
                <a:sym typeface="+mn-ea"/>
              </a:rPr>
              <a:t>Os</a:t>
            </a:r>
            <a:r>
              <a:rPr lang="en-GB" sz="2400" dirty="0" smtClean="0">
                <a:sym typeface="+mn-ea"/>
              </a:rPr>
              <a:t>, electronic tagging of abusers     (anticipated 2019/2020)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 smtClean="0">
              <a:sym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err="1" smtClean="0">
                <a:sym typeface="+mn-ea"/>
              </a:rPr>
              <a:t>Новый</a:t>
            </a:r>
            <a:r>
              <a:rPr lang="en-GB" sz="2800" dirty="0" smtClean="0">
                <a:sym typeface="+mn-ea"/>
              </a:rPr>
              <a:t> </a:t>
            </a:r>
            <a:r>
              <a:rPr lang="en-GB" sz="2800" dirty="0" err="1" smtClean="0">
                <a:sym typeface="+mn-ea"/>
              </a:rPr>
              <a:t>закон</a:t>
            </a:r>
            <a:r>
              <a:rPr lang="ru-RU" sz="2800" dirty="0" err="1" smtClean="0">
                <a:sym typeface="+mn-ea"/>
              </a:rPr>
              <a:t>опроект</a:t>
            </a:r>
            <a:r>
              <a:rPr lang="en-GB" sz="2800" dirty="0" smtClean="0">
                <a:sym typeface="+mn-ea"/>
              </a:rPr>
              <a:t> </a:t>
            </a:r>
            <a:r>
              <a:rPr lang="en-GB" sz="2800" dirty="0" smtClean="0">
                <a:sym typeface="+mn-ea"/>
              </a:rPr>
              <a:t>о </a:t>
            </a:r>
            <a:r>
              <a:rPr lang="ru-RU" sz="2800" dirty="0" smtClean="0">
                <a:sym typeface="+mn-ea"/>
              </a:rPr>
              <a:t>домашнем </a:t>
            </a:r>
            <a:r>
              <a:rPr lang="en-GB" sz="2800" dirty="0" err="1" smtClean="0">
                <a:sym typeface="+mn-ea"/>
              </a:rPr>
              <a:t>насилии</a:t>
            </a:r>
            <a:r>
              <a:rPr lang="en-GB" sz="2800" dirty="0" smtClean="0">
                <a:sym typeface="+mn-ea"/>
              </a:rPr>
              <a:t>. </a:t>
            </a:r>
            <a:r>
              <a:rPr lang="en-GB" sz="2800" dirty="0" smtClean="0">
                <a:sym typeface="+mn-ea"/>
              </a:rPr>
              <a:t>Нормативно-правовое </a:t>
            </a:r>
            <a:r>
              <a:rPr lang="en-GB" sz="2800" dirty="0" err="1" smtClean="0">
                <a:sym typeface="+mn-ea"/>
              </a:rPr>
              <a:t>определение</a:t>
            </a:r>
            <a:r>
              <a:rPr lang="en-GB" sz="2800" dirty="0" smtClean="0">
                <a:sym typeface="+mn-ea"/>
              </a:rPr>
              <a:t> </a:t>
            </a:r>
            <a:r>
              <a:rPr lang="ru-RU" sz="2800" dirty="0" smtClean="0">
                <a:sym typeface="+mn-ea"/>
              </a:rPr>
              <a:t>домашнего насилия, уведомлений и приказов по </a:t>
            </a:r>
            <a:r>
              <a:rPr lang="en-GB" sz="2800" dirty="0" err="1" smtClean="0">
                <a:sym typeface="+mn-ea"/>
              </a:rPr>
              <a:t>предупреждени</a:t>
            </a:r>
            <a:r>
              <a:rPr lang="ru-RU" sz="2800" dirty="0" smtClean="0">
                <a:sym typeface="+mn-ea"/>
              </a:rPr>
              <a:t>ю ДН, применение электронных браслетов для обидчиков </a:t>
            </a:r>
            <a:r>
              <a:rPr lang="en-GB" sz="2800" dirty="0" smtClean="0">
                <a:sym typeface="+mn-ea"/>
              </a:rPr>
              <a:t>(</a:t>
            </a:r>
            <a:r>
              <a:rPr lang="ru-RU" sz="2800" dirty="0" smtClean="0">
                <a:sym typeface="+mn-ea"/>
              </a:rPr>
              <a:t>планируется к принятию </a:t>
            </a:r>
            <a:r>
              <a:rPr lang="en-GB" sz="2800" dirty="0" smtClean="0">
                <a:sym typeface="+mn-ea"/>
              </a:rPr>
              <a:t>в </a:t>
            </a:r>
            <a:r>
              <a:rPr lang="en-GB" sz="2800" dirty="0" smtClean="0">
                <a:sym typeface="+mn-ea"/>
              </a:rPr>
              <a:t>2019 - 2020 годах).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824" y="260395"/>
            <a:ext cx="6858000" cy="563195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/>
              <a:t>Prosecution Service Guidelines: Domestic Abuse.</a:t>
            </a:r>
            <a:br>
              <a:rPr lang="en-GB" sz="2000" b="1" dirty="0"/>
            </a:br>
            <a:r>
              <a:rPr lang="ru-RU" sz="2800" b="1" dirty="0" smtClean="0"/>
              <a:t>Руководство для службы </a:t>
            </a:r>
            <a:r>
              <a:rPr lang="en-GB" sz="2800" b="1" dirty="0" err="1" smtClean="0"/>
              <a:t>прокуратуры</a:t>
            </a:r>
            <a:r>
              <a:rPr lang="en-GB" sz="2800" b="1" dirty="0"/>
              <a:t>: </a:t>
            </a:r>
            <a:r>
              <a:rPr lang="ru-RU" sz="2800" b="1" dirty="0" smtClean="0"/>
              <a:t>домашнее </a:t>
            </a:r>
            <a:r>
              <a:rPr lang="en-GB" sz="2800" b="1" dirty="0" err="1" smtClean="0"/>
              <a:t>насилие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091" y="865477"/>
            <a:ext cx="8712557" cy="547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+mj-lt"/>
              </a:rPr>
              <a:t>The</a:t>
            </a:r>
            <a:r>
              <a:rPr lang="en-GB" u="sng" dirty="0">
                <a:latin typeface="+mj-lt"/>
                <a:hlinkClick r:id="rId4"/>
              </a:rPr>
              <a:t> Guidelines for prosecutors</a:t>
            </a:r>
            <a:r>
              <a:rPr lang="en-GB" dirty="0">
                <a:latin typeface="+mj-lt"/>
              </a:rPr>
              <a:t> contains some very clear messages about dominant and victim behaviours. It is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critically important </a:t>
            </a:r>
            <a:r>
              <a:rPr lang="en-GB" dirty="0">
                <a:latin typeface="+mj-lt"/>
              </a:rPr>
              <a:t>we understand and can use them to </a:t>
            </a:r>
            <a:r>
              <a:rPr lang="en-GB" b="1" dirty="0">
                <a:latin typeface="+mj-lt"/>
              </a:rPr>
              <a:t>challenge </a:t>
            </a:r>
            <a:r>
              <a:rPr lang="en-GB" dirty="0">
                <a:latin typeface="+mj-lt"/>
              </a:rPr>
              <a:t>any decision where we feel the guidelines have not been understood or followed.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Руководство </a:t>
            </a:r>
            <a:r>
              <a:rPr lang="en-GB" sz="2800" b="1" dirty="0" err="1" smtClean="0">
                <a:latin typeface="+mj-lt"/>
              </a:rPr>
              <a:t>для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прокуроров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содерж</a:t>
            </a:r>
            <a:r>
              <a:rPr lang="ru-RU" sz="2800" b="1" dirty="0" smtClean="0">
                <a:latin typeface="+mj-lt"/>
              </a:rPr>
              <a:t>и</a:t>
            </a:r>
            <a:r>
              <a:rPr lang="en-GB" sz="2800" b="1" dirty="0" smtClean="0">
                <a:latin typeface="+mj-lt"/>
              </a:rPr>
              <a:t>т </a:t>
            </a:r>
            <a:r>
              <a:rPr lang="en-GB" sz="2800" b="1" dirty="0" err="1" smtClean="0">
                <a:latin typeface="+mj-lt"/>
              </a:rPr>
              <a:t>четкие</a:t>
            </a:r>
            <a:r>
              <a:rPr lang="en-GB" sz="2800" b="1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рекомендации, касающиеся </a:t>
            </a:r>
            <a:r>
              <a:rPr lang="en-GB" sz="2800" b="1" dirty="0" err="1" smtClean="0">
                <a:latin typeface="+mj-lt"/>
              </a:rPr>
              <a:t>доминантно</a:t>
            </a:r>
            <a:r>
              <a:rPr lang="ru-RU" sz="2800" b="1" dirty="0" err="1" smtClean="0">
                <a:latin typeface="+mj-lt"/>
              </a:rPr>
              <a:t>го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поведени</a:t>
            </a:r>
            <a:r>
              <a:rPr lang="ru-RU" sz="2800" b="1" dirty="0" smtClean="0">
                <a:latin typeface="+mj-lt"/>
              </a:rPr>
              <a:t>я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и </a:t>
            </a:r>
            <a:r>
              <a:rPr lang="en-GB" sz="2800" b="1" dirty="0" err="1" smtClean="0">
                <a:latin typeface="+mj-lt"/>
              </a:rPr>
              <a:t>поведени</a:t>
            </a:r>
            <a:r>
              <a:rPr lang="ru-RU" sz="2800" b="1" dirty="0" smtClean="0">
                <a:latin typeface="+mj-lt"/>
              </a:rPr>
              <a:t>я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>
                <a:latin typeface="+mj-lt"/>
              </a:rPr>
              <a:t>жертвы. Чрезвычайно важно, чтобы мы понимали и могли использовать их для оспаривания любого решения, если мы считаем, что руководящие принципы не были поняты </a:t>
            </a:r>
            <a:r>
              <a:rPr lang="en-GB" sz="2800" b="1" dirty="0" err="1">
                <a:latin typeface="+mj-lt"/>
              </a:rPr>
              <a:t>или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соблюдены</a:t>
            </a:r>
            <a:r>
              <a:rPr lang="en-GB" sz="2800" b="1" dirty="0">
                <a:latin typeface="+mj-lt"/>
              </a:rPr>
              <a:t>.</a:t>
            </a:r>
          </a:p>
          <a:p>
            <a:pPr>
              <a:spcAft>
                <a:spcPts val="450"/>
              </a:spcAft>
            </a:pPr>
            <a:endParaRPr lang="en-GB" sz="20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21" y="116812"/>
            <a:ext cx="87125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latin typeface="+mj-lt"/>
              </a:rPr>
              <a:t>Some of the key points contained within the  guideline are:</a:t>
            </a:r>
          </a:p>
          <a:p>
            <a:pPr marL="257175" indent="-257175">
              <a:lnSpc>
                <a:spcPct val="100000"/>
              </a:lnSpc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Consideration be given </a:t>
            </a:r>
            <a:r>
              <a:rPr lang="en-GB" b="1" dirty="0">
                <a:latin typeface="+mj-lt"/>
              </a:rPr>
              <a:t>to acquiring an expert witness </a:t>
            </a:r>
            <a:r>
              <a:rPr lang="en-GB" dirty="0">
                <a:latin typeface="+mj-lt"/>
              </a:rPr>
              <a:t>as they can help to explain to the jury the fact that victims in abusive relationships form “trauma bonds” and are </a:t>
            </a:r>
            <a:r>
              <a:rPr lang="en-GB" b="1" dirty="0">
                <a:latin typeface="+mj-lt"/>
              </a:rPr>
              <a:t>very likely </a:t>
            </a:r>
            <a:r>
              <a:rPr lang="en-GB" dirty="0">
                <a:latin typeface="+mj-lt"/>
              </a:rPr>
              <a:t>to re-establish the relationship with the abuser.</a:t>
            </a:r>
          </a:p>
          <a:p>
            <a:pPr marL="257175" indent="-257175">
              <a:lnSpc>
                <a:spcPct val="100000"/>
              </a:lnSpc>
              <a:buFont typeface="Arial" pitchFamily="34" charset="0"/>
              <a:buChar char="•"/>
            </a:pPr>
            <a:r>
              <a:rPr lang="en-GB" dirty="0">
                <a:latin typeface="+mj-lt"/>
              </a:rPr>
              <a:t>This </a:t>
            </a:r>
            <a:r>
              <a:rPr lang="en-GB" b="1" dirty="0">
                <a:latin typeface="+mj-lt"/>
              </a:rPr>
              <a:t>should be seen as </a:t>
            </a:r>
            <a:r>
              <a:rPr lang="en-GB" b="1" u="sng" dirty="0">
                <a:latin typeface="+mj-lt"/>
              </a:rPr>
              <a:t>further evidence of the nature of the abuse. </a:t>
            </a:r>
            <a:r>
              <a:rPr lang="en-GB" b="1" dirty="0">
                <a:latin typeface="+mj-lt"/>
              </a:rPr>
              <a:t>Not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b="1" dirty="0">
                <a:latin typeface="+mj-lt"/>
              </a:rPr>
              <a:t>a reason for the victim's evidence to be undermined.</a:t>
            </a:r>
          </a:p>
          <a:p>
            <a:pPr indent="0">
              <a:lnSpc>
                <a:spcPct val="150000"/>
              </a:lnSpc>
              <a:buFont typeface="Arial" pitchFamily="34" charset="0"/>
              <a:buNone/>
            </a:pPr>
            <a:r>
              <a:rPr lang="en-GB" sz="2000" b="1" dirty="0" err="1">
                <a:latin typeface="+mj-lt"/>
              </a:rPr>
              <a:t>Некоторые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ключевы</a:t>
            </a:r>
            <a:r>
              <a:rPr lang="ru-RU" sz="2000" b="1" dirty="0" smtClean="0">
                <a:latin typeface="+mj-lt"/>
              </a:rPr>
              <a:t>е</a:t>
            </a:r>
            <a:r>
              <a:rPr lang="en-GB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рекомендации</a:t>
            </a:r>
            <a:r>
              <a:rPr lang="en-GB" sz="2000" b="1" dirty="0" smtClean="0">
                <a:latin typeface="+mj-lt"/>
              </a:rPr>
              <a:t>, </a:t>
            </a:r>
            <a:r>
              <a:rPr lang="en-GB" sz="2000" b="1" dirty="0" err="1" smtClean="0">
                <a:latin typeface="+mj-lt"/>
              </a:rPr>
              <a:t>содержащи</a:t>
            </a:r>
            <a:r>
              <a:rPr lang="ru-RU" sz="2000" b="1" dirty="0" smtClean="0">
                <a:latin typeface="+mj-lt"/>
              </a:rPr>
              <a:t>е</a:t>
            </a:r>
            <a:r>
              <a:rPr lang="en-GB" sz="2000" b="1" dirty="0" err="1" smtClean="0">
                <a:latin typeface="+mj-lt"/>
              </a:rPr>
              <a:t>ся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в </a:t>
            </a:r>
            <a:r>
              <a:rPr lang="ru-RU" sz="2000" b="1" dirty="0" smtClean="0">
                <a:latin typeface="+mj-lt"/>
              </a:rPr>
              <a:t>руководстве</a:t>
            </a:r>
            <a:r>
              <a:rPr lang="en-GB" sz="2000" b="1" dirty="0" smtClean="0">
                <a:latin typeface="+mj-lt"/>
              </a:rPr>
              <a:t>:</a:t>
            </a:r>
            <a:endParaRPr lang="en-GB" sz="2000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Следует рассмотреть вопрос о </a:t>
            </a:r>
            <a:r>
              <a:rPr lang="ru-RU" sz="2000" b="1" dirty="0" smtClean="0">
                <a:latin typeface="+mj-lt"/>
              </a:rPr>
              <a:t>привлечении экспертов в качестве свидетелей</a:t>
            </a:r>
            <a:r>
              <a:rPr lang="en-GB" sz="2000" b="1" dirty="0" smtClean="0">
                <a:latin typeface="+mj-lt"/>
              </a:rPr>
              <a:t>, </a:t>
            </a:r>
            <a:r>
              <a:rPr lang="en-GB" sz="2000" b="1" dirty="0" err="1">
                <a:latin typeface="+mj-lt"/>
              </a:rPr>
              <a:t>поскольку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он</a:t>
            </a:r>
            <a:r>
              <a:rPr lang="ru-RU" sz="2000" b="1" dirty="0" smtClean="0">
                <a:latin typeface="+mj-lt"/>
              </a:rPr>
              <a:t>и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мо</a:t>
            </a:r>
            <a:r>
              <a:rPr lang="ru-RU" sz="2000" b="1" dirty="0" err="1" smtClean="0">
                <a:latin typeface="+mj-lt"/>
              </a:rPr>
              <a:t>гу</a:t>
            </a:r>
            <a:r>
              <a:rPr lang="en-GB" sz="2000" b="1" dirty="0" smtClean="0">
                <a:latin typeface="+mj-lt"/>
              </a:rPr>
              <a:t>т </a:t>
            </a:r>
            <a:r>
              <a:rPr lang="ru-RU" sz="2000" b="1" dirty="0" smtClean="0">
                <a:latin typeface="+mj-lt"/>
              </a:rPr>
              <a:t>пояснить присяжным </a:t>
            </a:r>
            <a:r>
              <a:rPr lang="en-GB" sz="2000" b="1" dirty="0" err="1" smtClean="0">
                <a:latin typeface="+mj-lt"/>
              </a:rPr>
              <a:t>тот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факт, что жертвы в </a:t>
            </a:r>
            <a:r>
              <a:rPr lang="ru-RU" sz="2000" b="1" dirty="0" smtClean="0">
                <a:latin typeface="+mj-lt"/>
              </a:rPr>
              <a:t>насильственных </a:t>
            </a:r>
            <a:r>
              <a:rPr lang="en-GB" sz="2000" b="1" dirty="0" err="1" smtClean="0">
                <a:latin typeface="+mj-lt"/>
              </a:rPr>
              <a:t>отношениях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образуют «травматические узы» </a:t>
            </a:r>
            <a:r>
              <a:rPr lang="ru-RU" sz="2000" b="1" dirty="0" smtClean="0">
                <a:latin typeface="+mj-lt"/>
              </a:rPr>
              <a:t>с обидчиком </a:t>
            </a:r>
            <a:r>
              <a:rPr lang="en-GB" sz="2000" b="1" dirty="0" smtClean="0">
                <a:latin typeface="+mj-lt"/>
              </a:rPr>
              <a:t>и </a:t>
            </a:r>
            <a:r>
              <a:rPr lang="en-GB" sz="2000" b="1" dirty="0">
                <a:latin typeface="+mj-lt"/>
              </a:rPr>
              <a:t>с большой </a:t>
            </a:r>
            <a:r>
              <a:rPr lang="en-GB" sz="2000" b="1" dirty="0" err="1">
                <a:latin typeface="+mj-lt"/>
              </a:rPr>
              <a:t>вероятностью</a:t>
            </a:r>
            <a:r>
              <a:rPr lang="en-GB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готовы </a:t>
            </a:r>
            <a:r>
              <a:rPr lang="en-GB" sz="2000" b="1" dirty="0" err="1" smtClean="0">
                <a:latin typeface="+mj-lt"/>
              </a:rPr>
              <a:t>восстановить</a:t>
            </a:r>
            <a:r>
              <a:rPr lang="en-GB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с ним </a:t>
            </a:r>
            <a:r>
              <a:rPr lang="en-GB" sz="2000" b="1" dirty="0" err="1" smtClean="0">
                <a:latin typeface="+mj-lt"/>
              </a:rPr>
              <a:t>отношени</a:t>
            </a:r>
            <a:r>
              <a:rPr lang="ru-RU" sz="2000" b="1" dirty="0" smtClean="0">
                <a:latin typeface="+mj-lt"/>
              </a:rPr>
              <a:t>я.</a:t>
            </a:r>
            <a:endParaRPr lang="en-GB" sz="2000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+mj-lt"/>
              </a:rPr>
              <a:t>Такое поведение </a:t>
            </a:r>
            <a:r>
              <a:rPr lang="en-GB" sz="2000" b="1" dirty="0" err="1" smtClean="0">
                <a:latin typeface="+mj-lt"/>
              </a:rPr>
              <a:t>следует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рассматривать </a:t>
            </a:r>
            <a:r>
              <a:rPr lang="en-GB" sz="2000" b="1" dirty="0" err="1">
                <a:latin typeface="+mj-lt"/>
              </a:rPr>
              <a:t>как</a:t>
            </a:r>
            <a:r>
              <a:rPr lang="en-GB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доказательство природы насилия, а не как </a:t>
            </a:r>
            <a:r>
              <a:rPr lang="en-GB" sz="2000" b="1" dirty="0" err="1" smtClean="0">
                <a:latin typeface="+mj-lt"/>
              </a:rPr>
              <a:t>повод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для того, </a:t>
            </a:r>
            <a:r>
              <a:rPr lang="en-GB" sz="2000" b="1" dirty="0" err="1">
                <a:latin typeface="+mj-lt"/>
              </a:rPr>
              <a:t>чтобы</a:t>
            </a:r>
            <a:r>
              <a:rPr lang="en-GB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разрушить показания жертвы.</a:t>
            </a:r>
            <a:endParaRPr lang="en-GB" sz="20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" y="189230"/>
            <a:ext cx="8229600" cy="6129655"/>
          </a:xfrm>
        </p:spPr>
        <p:txBody>
          <a:bodyPr>
            <a:normAutofit fontScale="97500" lnSpcReduction="10000"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GB" sz="2000" dirty="0">
                <a:solidFill>
                  <a:prstClr val="black"/>
                </a:solidFill>
                <a:latin typeface="Calibri Light"/>
              </a:rPr>
              <a:t>Providing support and protection for complainants and witnesses is a </a:t>
            </a:r>
            <a:r>
              <a:rPr lang="en-GB" sz="2000" b="1" dirty="0">
                <a:solidFill>
                  <a:srgbClr val="FF0000"/>
                </a:solidFill>
                <a:latin typeface="Calibri Light"/>
              </a:rPr>
              <a:t>crucial</a:t>
            </a:r>
            <a:r>
              <a:rPr lang="en-GB" sz="2000" dirty="0">
                <a:solidFill>
                  <a:prstClr val="black"/>
                </a:solidFill>
                <a:latin typeface="Calibri Light"/>
              </a:rPr>
              <a:t> aspect of domestic abuse cases.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GB" sz="2000" dirty="0">
                <a:solidFill>
                  <a:prstClr val="black"/>
                </a:solidFill>
                <a:latin typeface="Calibri Light"/>
              </a:rPr>
              <a:t>Complainants need to be supported throughout the criminal justice process, </a:t>
            </a:r>
            <a:r>
              <a:rPr lang="en-GB" sz="2000" b="1" dirty="0">
                <a:solidFill>
                  <a:prstClr val="black"/>
                </a:solidFill>
                <a:latin typeface="Calibri Light"/>
              </a:rPr>
              <a:t>from the point of charge</a:t>
            </a:r>
            <a:r>
              <a:rPr lang="en-GB" sz="2000" dirty="0">
                <a:solidFill>
                  <a:prstClr val="black"/>
                </a:solidFill>
                <a:latin typeface="Calibri Light"/>
              </a:rPr>
              <a:t>, through the prosecution and after the case has been finalised.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</a:pPr>
            <a:endParaRPr lang="en-GB" sz="1800" dirty="0">
              <a:solidFill>
                <a:srgbClr val="FF0000"/>
              </a:solidFill>
              <a:latin typeface="Calibri Light"/>
            </a:endParaRPr>
          </a:p>
          <a:p>
            <a:r>
              <a:rPr lang="en-GB" dirty="0"/>
              <a:t>Оказание поддержки и защиты заявителям и свидетелям является важным </a:t>
            </a:r>
            <a:r>
              <a:rPr lang="en-GB" dirty="0" err="1"/>
              <a:t>аспектом</a:t>
            </a:r>
            <a:r>
              <a:rPr lang="en-GB" dirty="0"/>
              <a:t> </a:t>
            </a:r>
            <a:r>
              <a:rPr lang="ru-RU" dirty="0" smtClean="0"/>
              <a:t>в работе с делами по домашнему </a:t>
            </a:r>
            <a:r>
              <a:rPr lang="en-GB" dirty="0" err="1" smtClean="0"/>
              <a:t>насили</a:t>
            </a:r>
            <a:r>
              <a:rPr lang="ru-RU" dirty="0" smtClean="0"/>
              <a:t>ю</a:t>
            </a:r>
            <a:r>
              <a:rPr lang="en-GB" dirty="0" smtClean="0"/>
              <a:t>.</a:t>
            </a:r>
            <a:endParaRPr lang="en-GB" dirty="0"/>
          </a:p>
          <a:p>
            <a:r>
              <a:rPr lang="ru-RU" dirty="0" smtClean="0"/>
              <a:t>Заявителям </a:t>
            </a:r>
            <a:r>
              <a:rPr lang="en-GB" dirty="0" err="1" smtClean="0"/>
              <a:t>необходимо</a:t>
            </a:r>
            <a:r>
              <a:rPr lang="en-GB" dirty="0" smtClean="0"/>
              <a:t> </a:t>
            </a:r>
            <a:r>
              <a:rPr lang="en-GB" dirty="0"/>
              <a:t>оказывать поддержку на протяжении </a:t>
            </a:r>
            <a:r>
              <a:rPr lang="en-GB" dirty="0" err="1"/>
              <a:t>всего</a:t>
            </a:r>
            <a:r>
              <a:rPr lang="en-GB" dirty="0"/>
              <a:t> </a:t>
            </a:r>
            <a:r>
              <a:rPr lang="ru-RU" dirty="0" smtClean="0"/>
              <a:t>периода </a:t>
            </a:r>
            <a:r>
              <a:rPr lang="en-GB" dirty="0" err="1" smtClean="0"/>
              <a:t>уголовного</a:t>
            </a:r>
            <a:r>
              <a:rPr lang="en-GB" dirty="0" smtClean="0"/>
              <a:t> </a:t>
            </a:r>
            <a:r>
              <a:rPr lang="ru-RU" dirty="0" smtClean="0"/>
              <a:t>правосудия</a:t>
            </a:r>
            <a:r>
              <a:rPr lang="en-GB" dirty="0" smtClean="0"/>
              <a:t> с </a:t>
            </a:r>
            <a:r>
              <a:rPr lang="en-GB" dirty="0"/>
              <a:t>момента </a:t>
            </a:r>
            <a:r>
              <a:rPr lang="en-GB" dirty="0" err="1"/>
              <a:t>предъявления</a:t>
            </a:r>
            <a:r>
              <a:rPr lang="en-GB" dirty="0"/>
              <a:t> </a:t>
            </a:r>
            <a:r>
              <a:rPr lang="en-GB" dirty="0" err="1" smtClean="0"/>
              <a:t>обвинения</a:t>
            </a:r>
            <a:r>
              <a:rPr lang="ru-RU" dirty="0" smtClean="0"/>
              <a:t>, во время судебного процесса</a:t>
            </a:r>
            <a:r>
              <a:rPr lang="en-GB" dirty="0" smtClean="0"/>
              <a:t> </a:t>
            </a:r>
            <a:r>
              <a:rPr lang="en-GB" dirty="0"/>
              <a:t>и после завершения дела.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" y="188595"/>
            <a:ext cx="8229600" cy="6142990"/>
          </a:xfrm>
        </p:spPr>
        <p:txBody>
          <a:bodyPr>
            <a:normAutofit fontScale="95000" lnSpcReduction="10000"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GB" sz="1800" dirty="0">
                <a:solidFill>
                  <a:prstClr val="black"/>
                </a:solidFill>
                <a:latin typeface="Calibri Light"/>
              </a:rPr>
              <a:t>Prosecutors need to understand the vulnerability of domestic abuse complainants, particularly the </a:t>
            </a:r>
            <a:r>
              <a:rPr lang="en-GB" sz="1800" b="1" dirty="0">
                <a:solidFill>
                  <a:srgbClr val="FF0000"/>
                </a:solidFill>
                <a:latin typeface="Calibri Light"/>
              </a:rPr>
              <a:t>control, coercion, psychological abuse and intimidation</a:t>
            </a:r>
            <a:r>
              <a:rPr lang="en-GB" sz="1800" dirty="0">
                <a:solidFill>
                  <a:prstClr val="black"/>
                </a:solidFill>
                <a:latin typeface="Calibri Light"/>
              </a:rPr>
              <a:t> experienced. 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</a:pPr>
            <a:r>
              <a:rPr lang="en-GB" sz="1800" b="1" dirty="0">
                <a:solidFill>
                  <a:srgbClr val="FF0000"/>
                </a:solidFill>
                <a:latin typeface="Calibri Light"/>
              </a:rPr>
              <a:t>Complainants will react differently and behave differently </a:t>
            </a:r>
            <a:r>
              <a:rPr lang="en-GB" sz="1800" dirty="0">
                <a:solidFill>
                  <a:prstClr val="black"/>
                </a:solidFill>
                <a:latin typeface="Calibri Light"/>
              </a:rPr>
              <a:t>(current circumstances and past experiences will often influence how they behave or react), and prosecutors should be aware that </a:t>
            </a:r>
            <a:r>
              <a:rPr lang="en-GB" sz="1800" b="1" u="sng" dirty="0">
                <a:solidFill>
                  <a:srgbClr val="FF0000"/>
                </a:solidFill>
                <a:latin typeface="Calibri Light"/>
              </a:rPr>
              <a:t>this behaviour should</a:t>
            </a:r>
            <a:r>
              <a:rPr lang="en-GB" sz="1800" u="sng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GB" sz="1800" b="1" u="sng" dirty="0">
                <a:solidFill>
                  <a:srgbClr val="FF0000"/>
                </a:solidFill>
                <a:latin typeface="Calibri Light"/>
              </a:rPr>
              <a:t>not be used to determine their credibility</a:t>
            </a:r>
            <a:endParaRPr lang="en-GB" sz="1800" dirty="0">
              <a:solidFill>
                <a:srgbClr val="FF0000"/>
              </a:solidFill>
              <a:latin typeface="Calibri Light"/>
            </a:endParaRPr>
          </a:p>
          <a:p>
            <a:r>
              <a:rPr lang="en-GB" dirty="0"/>
              <a:t>Прокуроры должны понимать </a:t>
            </a:r>
            <a:r>
              <a:rPr lang="en-GB" dirty="0" err="1"/>
              <a:t>уязвимость</a:t>
            </a:r>
            <a:r>
              <a:rPr lang="en-GB" dirty="0"/>
              <a:t> </a:t>
            </a:r>
            <a:r>
              <a:rPr lang="en-GB" dirty="0" err="1" smtClean="0"/>
              <a:t>заявителей</a:t>
            </a:r>
            <a:r>
              <a:rPr lang="en-GB" dirty="0" smtClean="0"/>
              <a:t>, </a:t>
            </a:r>
            <a:r>
              <a:rPr lang="en-GB" dirty="0"/>
              <a:t>в частности, </a:t>
            </a:r>
            <a:r>
              <a:rPr lang="ru-RU" dirty="0" smtClean="0"/>
              <a:t>то, что они подвергались</a:t>
            </a:r>
            <a:r>
              <a:rPr lang="en-GB" dirty="0" smtClean="0"/>
              <a:t> </a:t>
            </a:r>
            <a:r>
              <a:rPr lang="en-GB" dirty="0" err="1" smtClean="0"/>
              <a:t>контрол</a:t>
            </a:r>
            <a:r>
              <a:rPr lang="ru-RU" dirty="0" smtClean="0"/>
              <a:t>ю</a:t>
            </a:r>
            <a:r>
              <a:rPr lang="en-GB" dirty="0" smtClean="0"/>
              <a:t>, </a:t>
            </a:r>
            <a:r>
              <a:rPr lang="en-GB" dirty="0" err="1" smtClean="0"/>
              <a:t>принуждени</a:t>
            </a:r>
            <a:r>
              <a:rPr lang="ru-RU" dirty="0" smtClean="0"/>
              <a:t>ю</a:t>
            </a:r>
            <a:r>
              <a:rPr lang="en-GB" dirty="0" smtClean="0"/>
              <a:t>, </a:t>
            </a:r>
            <a:r>
              <a:rPr lang="en-GB" dirty="0" err="1" smtClean="0"/>
              <a:t>психологическо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en-GB" dirty="0" err="1" smtClean="0"/>
              <a:t>насили</a:t>
            </a:r>
            <a:r>
              <a:rPr lang="ru-RU" dirty="0" smtClean="0"/>
              <a:t>ю</a:t>
            </a:r>
            <a:r>
              <a:rPr lang="en-GB" dirty="0" smtClean="0"/>
              <a:t> </a:t>
            </a:r>
            <a:r>
              <a:rPr lang="en-GB" dirty="0"/>
              <a:t>и </a:t>
            </a:r>
            <a:r>
              <a:rPr lang="en-GB" dirty="0" err="1" smtClean="0"/>
              <a:t>запугивани</a:t>
            </a:r>
            <a:r>
              <a:rPr lang="ru-RU" dirty="0" smtClean="0"/>
              <a:t>ю</a:t>
            </a:r>
            <a:r>
              <a:rPr lang="en-GB" dirty="0" smtClean="0"/>
              <a:t>.</a:t>
            </a:r>
            <a:endParaRPr lang="en-GB" dirty="0"/>
          </a:p>
          <a:p>
            <a:r>
              <a:rPr lang="ru-RU" dirty="0" smtClean="0"/>
              <a:t>Реакции и поведение заявителей могут быть разными</a:t>
            </a:r>
            <a:r>
              <a:rPr lang="en-GB" dirty="0" smtClean="0"/>
              <a:t> </a:t>
            </a:r>
            <a:r>
              <a:rPr lang="en-GB" dirty="0"/>
              <a:t>(текущие обстоятельства и прошлый опыт </a:t>
            </a:r>
            <a:r>
              <a:rPr lang="en-GB" dirty="0" err="1"/>
              <a:t>часто</a:t>
            </a:r>
            <a:r>
              <a:rPr lang="en-GB" dirty="0"/>
              <a:t> </a:t>
            </a:r>
            <a:r>
              <a:rPr lang="en-GB" dirty="0" err="1" smtClean="0"/>
              <a:t>влия</a:t>
            </a:r>
            <a:r>
              <a:rPr lang="ru-RU" dirty="0" err="1" smtClean="0"/>
              <a:t>ет</a:t>
            </a:r>
            <a:r>
              <a:rPr lang="en-GB" dirty="0" smtClean="0"/>
              <a:t> </a:t>
            </a:r>
            <a:r>
              <a:rPr lang="en-GB" dirty="0"/>
              <a:t>на их </a:t>
            </a:r>
            <a:r>
              <a:rPr lang="en-GB" dirty="0" err="1"/>
              <a:t>поведение</a:t>
            </a:r>
            <a:r>
              <a:rPr lang="en-GB" dirty="0"/>
              <a:t> </a:t>
            </a:r>
            <a:r>
              <a:rPr lang="en-GB" dirty="0" smtClean="0"/>
              <a:t>и </a:t>
            </a:r>
            <a:r>
              <a:rPr lang="en-GB" dirty="0" err="1"/>
              <a:t>реакцию</a:t>
            </a:r>
            <a:r>
              <a:rPr lang="en-GB" dirty="0" smtClean="0"/>
              <a:t>)</a:t>
            </a:r>
            <a:r>
              <a:rPr lang="ru-RU" dirty="0" smtClean="0"/>
              <a:t>. П</a:t>
            </a:r>
            <a:r>
              <a:rPr lang="en-GB" dirty="0" err="1" smtClean="0"/>
              <a:t>рокуроры</a:t>
            </a:r>
            <a:r>
              <a:rPr lang="en-GB" dirty="0" smtClean="0"/>
              <a:t> </a:t>
            </a:r>
            <a:r>
              <a:rPr lang="en-GB" dirty="0"/>
              <a:t>должны осознавать, </a:t>
            </a:r>
            <a:r>
              <a:rPr lang="en-GB" dirty="0" err="1"/>
              <a:t>что</a:t>
            </a:r>
            <a:r>
              <a:rPr lang="en-GB" dirty="0"/>
              <a:t> </a:t>
            </a:r>
            <a:r>
              <a:rPr lang="en-GB" dirty="0" err="1" smtClean="0"/>
              <a:t>поведение</a:t>
            </a:r>
            <a:r>
              <a:rPr lang="en-GB" dirty="0" smtClean="0"/>
              <a:t> </a:t>
            </a:r>
            <a:r>
              <a:rPr lang="ru-RU" dirty="0" smtClean="0"/>
              <a:t>потерпевших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/>
              <a:t>должно</a:t>
            </a:r>
            <a:r>
              <a:rPr lang="en-GB" dirty="0"/>
              <a:t> </a:t>
            </a:r>
            <a:r>
              <a:rPr lang="ru-RU" dirty="0" smtClean="0"/>
              <a:t>влиять на </a:t>
            </a:r>
            <a:r>
              <a:rPr lang="en-GB" dirty="0" err="1" smtClean="0"/>
              <a:t>определени</a:t>
            </a:r>
            <a:r>
              <a:rPr lang="ru-RU" dirty="0" smtClean="0"/>
              <a:t>е</a:t>
            </a:r>
            <a:r>
              <a:rPr lang="en-GB" dirty="0" smtClean="0"/>
              <a:t> </a:t>
            </a:r>
            <a:r>
              <a:rPr lang="en-GB" dirty="0" err="1" smtClean="0"/>
              <a:t>достоверности</a:t>
            </a:r>
            <a:r>
              <a:rPr lang="ru-RU" dirty="0" smtClean="0"/>
              <a:t> их показаний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" y="927958"/>
            <a:ext cx="8111244" cy="4639245"/>
          </a:xfrm>
        </p:spPr>
        <p:txBody>
          <a:bodyPr>
            <a:no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Complainants will often </a:t>
            </a:r>
            <a:r>
              <a:rPr lang="en-GB" sz="1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not realise that they are in being abused</a:t>
            </a: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as some </a:t>
            </a:r>
            <a:r>
              <a:rPr lang="en-GB" sz="1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abusive behaviours may not in fact be violent or immediately obvious</a:t>
            </a: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 prosecutors therefore should prosecute </a:t>
            </a:r>
            <a:r>
              <a:rPr lang="en-GB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without any preconceptions of what a </a:t>
            </a:r>
            <a:r>
              <a:rPr lang="en-GB" sz="1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victim </a:t>
            </a:r>
            <a:r>
              <a:rPr lang="en-GB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will look like. </a:t>
            </a:r>
            <a:endParaRPr lang="en-GB" sz="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endParaRPr lang="en-GB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Заявители часто не осознают, что они </a:t>
            </a:r>
            <a:r>
              <a:rPr lang="en-GB" sz="2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подвергаются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насилию</a:t>
            </a:r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поскольку некоторые </a:t>
            </a:r>
            <a:r>
              <a:rPr lang="en-GB" sz="2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виды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насилия </a:t>
            </a:r>
            <a:r>
              <a:rPr lang="en-GB" sz="2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могут</a:t>
            </a:r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быть нефизическими и могут не </a:t>
            </a:r>
            <a:r>
              <a:rPr lang="en-GB" sz="2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сразу</a:t>
            </a:r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стать </a:t>
            </a:r>
            <a:r>
              <a:rPr lang="en-GB" sz="2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очевидными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 поэтому прокуроры </a:t>
            </a:r>
            <a:r>
              <a:rPr lang="en-GB" sz="2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должны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привлекать обидчика к суду вне зависимости от того, как по их представлению должна </a:t>
            </a:r>
            <a:r>
              <a:rPr lang="en-GB" sz="28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выглядеть</a:t>
            </a:r>
            <a:r>
              <a:rPr lang="en-GB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жертва.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" y="-171450"/>
            <a:ext cx="8111490" cy="6050915"/>
          </a:xfrm>
        </p:spPr>
        <p:txBody>
          <a:bodyPr>
            <a:no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endParaRPr lang="en-GB" sz="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number of factors have prejudiced complainants, </a:t>
            </a:r>
            <a:r>
              <a:rPr lang="en-GB" sz="1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+mn-ea"/>
              </a:rPr>
              <a:t>however, they may in fact support the evidence of complainants: </a:t>
            </a:r>
            <a:endParaRPr lang="en-GB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offence not being reported immediately; the account given may have been inconsistent; the complainant carrying on with their everyday life;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complainant voluntarily returning to their abuser; or, the complainant's reliance on alcohol or other substances.</a:t>
            </a:r>
            <a:endParaRPr lang="en-GB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Некторые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факторы, на первый взгляд подрывающие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доверие к заявителям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на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самом</a:t>
            </a: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деле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могут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подкреп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ть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их показания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преступлени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не сообщается </a:t>
            </a:r>
            <a:r>
              <a:rPr lang="en-GB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немедленно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рассказ о произошедшем может быть сбивчивым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заявитель продолжает заниматься повседневными делами;</a:t>
            </a:r>
            <a:endParaRPr lang="en-GB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заявитель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добровольно возвращается к своему обидчику;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 заявителя есть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зависимость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от</a:t>
            </a:r>
            <a:r>
              <a:rPr lang="en-GB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алкоголя или других веществ.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813" y="405299"/>
            <a:ext cx="7848872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ethos of our approach:</a:t>
            </a:r>
          </a:p>
          <a:p>
            <a:endParaRPr lang="en-GB" dirty="0" smtClean="0"/>
          </a:p>
          <a:p>
            <a:r>
              <a:rPr lang="en-GB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 led.  Evidence based. Trauma informed.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23570" y="1910715"/>
            <a:ext cx="70446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Эт</a:t>
            </a:r>
            <a:r>
              <a:rPr lang="ru-RU" sz="3200" dirty="0" err="1" smtClean="0"/>
              <a:t>ика</a:t>
            </a:r>
            <a:r>
              <a:rPr lang="en-US" sz="3200" dirty="0" smtClean="0"/>
              <a:t> </a:t>
            </a:r>
            <a:r>
              <a:rPr lang="en-US" sz="3200" dirty="0" err="1"/>
              <a:t>нашего</a:t>
            </a:r>
            <a:r>
              <a:rPr lang="en-US" sz="3200" dirty="0"/>
              <a:t> </a:t>
            </a:r>
            <a:r>
              <a:rPr lang="en-US" sz="3200" dirty="0" err="1"/>
              <a:t>подхода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/>
              <a:t>Учитываем </a:t>
            </a:r>
            <a:r>
              <a:rPr lang="ru-RU" sz="3200" dirty="0" smtClean="0"/>
              <a:t>потребности потерпевших</a:t>
            </a:r>
            <a:r>
              <a:rPr lang="en-US" sz="3200" dirty="0" smtClean="0"/>
              <a:t>. 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/>
              <a:t>Опираемся на реальные доказательства.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/>
              <a:t>Информируем другие ведомства о наличии травмы в отношениях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1" y="188640"/>
            <a:ext cx="6131348" cy="554461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Box 6"/>
          <p:cNvSpPr txBox="1"/>
          <p:nvPr/>
        </p:nvSpPr>
        <p:spPr>
          <a:xfrm>
            <a:off x="6444208" y="188640"/>
            <a:ext cx="2376264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Partnership working is </a:t>
            </a:r>
            <a:r>
              <a:rPr lang="en-GB" b="1" i="1" dirty="0" smtClean="0"/>
              <a:t>key </a:t>
            </a:r>
            <a:r>
              <a:rPr lang="en-GB" b="1" dirty="0" smtClean="0"/>
              <a:t>to constant progress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01" y="3284840"/>
            <a:ext cx="1446081" cy="2337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300470" y="1052830"/>
            <a:ext cx="2415540" cy="192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Партнерская работа является ключом к постоянному прогрессу.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240360" cy="23332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39" y="267194"/>
            <a:ext cx="2574977" cy="19376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33" y="406246"/>
            <a:ext cx="2261126" cy="16958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0"/>
          <a:stretch>
            <a:fillRect/>
          </a:stretch>
        </p:blipFill>
        <p:spPr>
          <a:xfrm>
            <a:off x="323528" y="2876892"/>
            <a:ext cx="4330240" cy="28434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49" y="2432946"/>
            <a:ext cx="3870817" cy="25802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805" y="1412620"/>
            <a:ext cx="712879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Isolating </a:t>
            </a: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a person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priving them of basic needs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Monitoring their time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Monitoring a person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Controlling aspects of their everyday life (i.e. where they go, who they can see, what to wear and sleep)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Depriving them access to support services or medical services</a:t>
            </a:r>
            <a:r>
              <a:rPr lang="en-GB" altLang="en-US" sz="20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Изол</a:t>
            </a:r>
            <a:r>
              <a:rPr lang="ru-RU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яция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человека.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Лишение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основных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потребностей.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Мониторинг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времени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Мониторинг человека.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Контроль </a:t>
            </a:r>
            <a:r>
              <a:rPr 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аспектов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повседневной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жизни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куда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человек идет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с кем может встречаться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как одеваться, где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спать).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Лишение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доступа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социальной помощи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 </a:t>
            </a:r>
            <a:r>
              <a:rPr 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медицинским</a:t>
            </a:r>
            <a:r>
              <a:rPr 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услугам.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16" y="405188"/>
            <a:ext cx="88204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Examples of Controlling or Coercive </a:t>
            </a:r>
            <a:r>
              <a:rPr lang="en-GB" sz="2400" b="1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Behaviour 1.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Примеры контролирующего или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ea typeface="Calibri" pitchFamily="34" charset="0"/>
                <a:cs typeface="Times New Roman" pitchFamily="18" charset="0"/>
              </a:rPr>
              <a:t>прину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ждающег</a:t>
            </a:r>
            <a:r>
              <a:rPr lang="en-GB" sz="3600" dirty="0" smtClean="0">
                <a:ea typeface="Calibri" pitchFamily="34" charset="0"/>
                <a:cs typeface="Times New Roman" pitchFamily="18" charset="0"/>
              </a:rPr>
              <a:t>о </a:t>
            </a:r>
            <a:r>
              <a:rPr lang="en-GB" sz="3600" dirty="0">
                <a:ea typeface="Calibri" pitchFamily="34" charset="0"/>
                <a:cs typeface="Times New Roman" pitchFamily="18" charset="0"/>
              </a:rPr>
              <a:t>поведения</a:t>
            </a:r>
            <a:r>
              <a:rPr lang="en-GB" sz="24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195" y="1556765"/>
            <a:ext cx="71287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Repeated put downs, enforcing rules and activity which humiliate, degrade or </a:t>
            </a:r>
            <a:r>
              <a:rPr lang="en-US" sz="24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dehumanise</a:t>
            </a: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the victim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Forcing victim to take part in criminal activities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Financial abuse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alt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стоянное</a:t>
            </a:r>
            <a:r>
              <a:rPr lang="ru-RU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унижение</a:t>
            </a:r>
            <a:r>
              <a:rPr lang="en-GB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применение </a:t>
            </a:r>
            <a:r>
              <a:rPr lang="en-GB" alt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правил</a:t>
            </a:r>
            <a:r>
              <a:rPr lang="en-GB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GB" alt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действий</a:t>
            </a:r>
            <a:r>
              <a:rPr lang="en-GB" alt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подавляющих человека, лишающих его человеческого </a:t>
            </a:r>
            <a:r>
              <a:rPr lang="en-GB" altLang="en-US" sz="28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достоинств</a:t>
            </a:r>
            <a:r>
              <a:rPr lang="ru-RU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а.</a:t>
            </a:r>
            <a:endParaRPr lang="en-GB" altLang="en-US" sz="28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Принуждение жертвы к участию в 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28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преступной </a:t>
            </a:r>
            <a:r>
              <a:rPr lang="en-GB" altLang="en-US" sz="28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altLang="en-US" sz="2800" dirty="0" smtClean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ru-RU" altLang="en-US" sz="28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Финансовый контроль.</a:t>
            </a: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630" y="405765"/>
            <a:ext cx="777049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Examples of Controlling or Coercive </a:t>
            </a:r>
            <a:r>
              <a:rPr lang="en-GB" sz="2400" b="1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Behaviour 2.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Примеры контролирующего или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ea typeface="Calibri" pitchFamily="34" charset="0"/>
                <a:cs typeface="Times New Roman" pitchFamily="18" charset="0"/>
              </a:rPr>
              <a:t>прину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ждающег</a:t>
            </a:r>
            <a:r>
              <a:rPr lang="en-GB" sz="3600" dirty="0" smtClean="0">
                <a:ea typeface="Calibri" pitchFamily="34" charset="0"/>
                <a:cs typeface="Times New Roman" pitchFamily="18" charset="0"/>
              </a:rPr>
              <a:t>о </a:t>
            </a:r>
            <a:r>
              <a:rPr lang="en-GB" sz="3600" dirty="0">
                <a:ea typeface="Calibri" pitchFamily="34" charset="0"/>
                <a:cs typeface="Times New Roman" pitchFamily="18" charset="0"/>
              </a:rPr>
              <a:t>поведения</a:t>
            </a:r>
            <a:r>
              <a:rPr lang="en-GB" sz="24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140" y="1557655"/>
            <a:ext cx="734441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Threats to kill partner or child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Threats to reveal private information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Assault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Criminal damage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Rape</a:t>
            </a:r>
            <a:r>
              <a:rPr lang="en-GB" altLang="en-US" sz="24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36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Угроз</a:t>
            </a:r>
            <a:r>
              <a:rPr lang="ru-RU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ы</a:t>
            </a:r>
            <a:r>
              <a:rPr lang="en-GB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GB" altLang="en-US" sz="36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убить</a:t>
            </a:r>
            <a:r>
              <a:rPr lang="en-GB" altLang="en-US" sz="36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ru-RU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партнера </a:t>
            </a:r>
            <a:r>
              <a:rPr lang="en-GB" altLang="en-US" sz="36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или</a:t>
            </a:r>
            <a:r>
              <a:rPr lang="en-GB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GB" altLang="en-US" sz="36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ребенка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3600" dirty="0" err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Угрозы</a:t>
            </a:r>
            <a:r>
              <a:rPr lang="en-GB" altLang="en-US" sz="36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ru-RU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обнародовать </a:t>
            </a:r>
            <a:r>
              <a:rPr lang="en-GB" altLang="en-US" sz="36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личную</a:t>
            </a:r>
            <a:r>
              <a:rPr lang="en-GB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36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информацию.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en-GB" altLang="en-US" sz="3600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Нападение.</a:t>
            </a: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ru-RU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Повреждение имущества</a:t>
            </a:r>
            <a:r>
              <a:rPr lang="en-GB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r>
              <a:rPr lang="ru-RU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Изнасилование</a:t>
            </a:r>
            <a:r>
              <a:rPr lang="en-GB" altLang="en-US" sz="3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  <a:sym typeface="+mn-ea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3600" dirty="0">
              <a:solidFill>
                <a:srgbClr val="333333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0">
              <a:lnSpc>
                <a:spcPts val="1800"/>
              </a:lnSpc>
              <a:spcAft>
                <a:spcPts val="400"/>
              </a:spcAft>
              <a:buFont typeface="Arial" pitchFamily="34" charset="0"/>
              <a:buNone/>
            </a:pPr>
            <a:endParaRPr lang="en-GB" altLang="en-US" sz="2400" dirty="0">
              <a:solidFill>
                <a:srgbClr val="333333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16" y="405188"/>
            <a:ext cx="882047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Examples of Controlling or Coercive </a:t>
            </a:r>
            <a:r>
              <a:rPr lang="en-GB" sz="2400" b="1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Behaviour 3.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Примеры контролирующего или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GB" sz="36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dirty="0" err="1" smtClean="0">
                <a:ea typeface="Calibri" pitchFamily="34" charset="0"/>
                <a:cs typeface="Times New Roman" pitchFamily="18" charset="0"/>
              </a:rPr>
              <a:t>прину</a:t>
            </a:r>
            <a:r>
              <a:rPr lang="ru-RU" sz="3600" dirty="0" err="1" smtClean="0">
                <a:ea typeface="Calibri" pitchFamily="34" charset="0"/>
                <a:cs typeface="Times New Roman" pitchFamily="18" charset="0"/>
              </a:rPr>
              <a:t>ждающе</a:t>
            </a:r>
            <a:r>
              <a:rPr lang="en-GB" sz="3600" dirty="0" err="1" smtClean="0">
                <a:ea typeface="Calibri" pitchFamily="34" charset="0"/>
                <a:cs typeface="Times New Roman" pitchFamily="18" charset="0"/>
              </a:rPr>
              <a:t>го</a:t>
            </a:r>
            <a:r>
              <a:rPr lang="en-GB" sz="3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dirty="0">
                <a:ea typeface="Calibri" pitchFamily="34" charset="0"/>
                <a:cs typeface="Times New Roman" pitchFamily="18" charset="0"/>
              </a:rPr>
              <a:t>поведения</a:t>
            </a:r>
            <a:r>
              <a:rPr lang="en-GB" sz="24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798929"/>
            <a:ext cx="7848872" cy="660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An average of </a:t>
            </a:r>
            <a:r>
              <a:rPr lang="en-GB" sz="2800" b="1" dirty="0">
                <a:solidFill>
                  <a:srgbClr val="7030A0"/>
                </a:solidFill>
              </a:rPr>
              <a:t>2 women a week </a:t>
            </a:r>
            <a:r>
              <a:rPr lang="en-GB" sz="2800" dirty="0">
                <a:solidFill>
                  <a:prstClr val="black"/>
                </a:solidFill>
              </a:rPr>
              <a:t>were killed by a male current or former partner </a:t>
            </a:r>
            <a:r>
              <a:rPr lang="en-GB" sz="1600" dirty="0">
                <a:solidFill>
                  <a:prstClr val="black"/>
                </a:solidFill>
              </a:rPr>
              <a:t>(</a:t>
            </a:r>
            <a:r>
              <a:rPr lang="en-GB" sz="1600" dirty="0">
                <a:solidFill>
                  <a:srgbClr val="333333"/>
                </a:solidFill>
                <a:latin typeface="Open Sans"/>
              </a:rPr>
              <a:t>Home Office, 2015)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GB" sz="1600" dirty="0">
              <a:solidFill>
                <a:srgbClr val="333333"/>
              </a:solidFill>
              <a:latin typeface="Open San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333333"/>
                </a:solidFill>
                <a:latin typeface="Georgia" charset="0"/>
              </a:rPr>
              <a:t>Количество убийств женщин</a:t>
            </a:r>
            <a:r>
              <a:rPr lang="en-GB" sz="3600" dirty="0" smtClean="0">
                <a:solidFill>
                  <a:srgbClr val="333333"/>
                </a:solidFill>
                <a:latin typeface="Georgia" charset="0"/>
              </a:rPr>
              <a:t> </a:t>
            </a:r>
            <a:r>
              <a:rPr lang="ru-RU" sz="3600" dirty="0" smtClean="0">
                <a:solidFill>
                  <a:srgbClr val="333333"/>
                </a:solidFill>
                <a:latin typeface="Georgia" charset="0"/>
              </a:rPr>
              <a:t>мужчинами (нынешними или бывшими партнерами) – в среднем 2 в неделю</a:t>
            </a:r>
            <a:r>
              <a:rPr lang="en-GB" sz="3600" dirty="0" smtClean="0">
                <a:solidFill>
                  <a:srgbClr val="333333"/>
                </a:solidFill>
                <a:latin typeface="Georgia" charset="0"/>
              </a:rPr>
              <a:t>. </a:t>
            </a:r>
            <a:r>
              <a:rPr lang="ru-RU" sz="1600" dirty="0" smtClean="0">
                <a:solidFill>
                  <a:srgbClr val="333333"/>
                </a:solidFill>
                <a:latin typeface="Georgia" charset="0"/>
              </a:rPr>
              <a:t>(</a:t>
            </a:r>
            <a:r>
              <a:rPr lang="en-GB" sz="1600" dirty="0" err="1" smtClean="0">
                <a:solidFill>
                  <a:srgbClr val="333333"/>
                </a:solidFill>
                <a:latin typeface="Georgia" charset="0"/>
              </a:rPr>
              <a:t>Министерство</a:t>
            </a:r>
            <a:r>
              <a:rPr lang="en-GB" sz="1600" dirty="0" smtClean="0">
                <a:solidFill>
                  <a:srgbClr val="333333"/>
                </a:solidFill>
                <a:latin typeface="Georgia" charset="0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Georgia" charset="0"/>
              </a:rPr>
              <a:t>внутренних</a:t>
            </a:r>
            <a:r>
              <a:rPr lang="en-GB" sz="1600" dirty="0">
                <a:solidFill>
                  <a:srgbClr val="333333"/>
                </a:solidFill>
                <a:latin typeface="Georgia" charset="0"/>
              </a:rPr>
              <a:t> </a:t>
            </a:r>
            <a:r>
              <a:rPr lang="en-GB" sz="1600" dirty="0" err="1" smtClean="0">
                <a:solidFill>
                  <a:srgbClr val="333333"/>
                </a:solidFill>
                <a:latin typeface="Georgia" charset="0"/>
              </a:rPr>
              <a:t>дел</a:t>
            </a:r>
            <a:r>
              <a:rPr lang="ru-RU" sz="1600" dirty="0" smtClean="0">
                <a:solidFill>
                  <a:srgbClr val="333333"/>
                </a:solidFill>
                <a:latin typeface="Georgia" charset="0"/>
              </a:rPr>
              <a:t>,</a:t>
            </a:r>
            <a:r>
              <a:rPr lang="en-GB" sz="1600" dirty="0" smtClean="0">
                <a:solidFill>
                  <a:srgbClr val="333333"/>
                </a:solidFill>
                <a:latin typeface="Georgia" charset="0"/>
              </a:rPr>
              <a:t> 2015</a:t>
            </a:r>
            <a:r>
              <a:rPr lang="ru-RU" sz="1600" dirty="0">
                <a:solidFill>
                  <a:srgbClr val="333333"/>
                </a:solidFill>
                <a:latin typeface="Georgia" charset="0"/>
              </a:rPr>
              <a:t>)</a:t>
            </a:r>
            <a:endParaRPr lang="en-GB" sz="1600" dirty="0">
              <a:solidFill>
                <a:srgbClr val="333333"/>
              </a:solidFill>
              <a:latin typeface="Georgia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GB" sz="1600" dirty="0">
              <a:solidFill>
                <a:srgbClr val="333333"/>
              </a:solidFill>
              <a:latin typeface="Open San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333333"/>
                </a:solidFill>
              </a:rPr>
              <a:t>An average of </a:t>
            </a:r>
            <a:r>
              <a:rPr lang="en-GB" sz="2800" b="1" dirty="0">
                <a:solidFill>
                  <a:srgbClr val="7030A0"/>
                </a:solidFill>
              </a:rPr>
              <a:t>2 men are murdered each month </a:t>
            </a:r>
            <a:r>
              <a:rPr lang="en-GB" sz="1600" dirty="0">
                <a:solidFill>
                  <a:srgbClr val="333333"/>
                </a:solidFill>
              </a:rPr>
              <a:t>(Living without Abuse, 2016)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GB" sz="1600" dirty="0">
              <a:solidFill>
                <a:srgbClr val="333333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333333"/>
                </a:solidFill>
                <a:latin typeface="Georgia" charset="0"/>
              </a:rPr>
              <a:t>Количество убийств мужчин - в</a:t>
            </a:r>
            <a:r>
              <a:rPr lang="en-GB" sz="3600" dirty="0" smtClean="0">
                <a:solidFill>
                  <a:srgbClr val="333333"/>
                </a:solidFill>
                <a:latin typeface="Georgia" charset="0"/>
              </a:rPr>
              <a:t> </a:t>
            </a:r>
            <a:r>
              <a:rPr lang="en-GB" sz="3600" dirty="0">
                <a:solidFill>
                  <a:srgbClr val="333333"/>
                </a:solidFill>
                <a:latin typeface="Georgia" charset="0"/>
              </a:rPr>
              <a:t>среднем 2 </a:t>
            </a:r>
            <a:r>
              <a:rPr lang="ru-RU" sz="3600" dirty="0" smtClean="0">
                <a:solidFill>
                  <a:srgbClr val="333333"/>
                </a:solidFill>
                <a:latin typeface="Georgia" charset="0"/>
              </a:rPr>
              <a:t>в месяц </a:t>
            </a:r>
            <a:r>
              <a:rPr lang="ru-RU" sz="1600" dirty="0" smtClean="0">
                <a:solidFill>
                  <a:srgbClr val="333333"/>
                </a:solidFill>
                <a:latin typeface="Georgia" charset="0"/>
              </a:rPr>
              <a:t>(Жизнь без насилия, 2016)</a:t>
            </a:r>
            <a:endParaRPr lang="en-GB" sz="1600" dirty="0">
              <a:solidFill>
                <a:srgbClr val="333333"/>
              </a:solidFill>
              <a:latin typeface="Georgia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GB" sz="1600" dirty="0">
              <a:solidFill>
                <a:srgbClr val="333333"/>
              </a:solidFill>
              <a:latin typeface="Open San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GB" alt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95" y="189230"/>
            <a:ext cx="8787765" cy="560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Since 2000 there have been </a:t>
            </a:r>
            <a:r>
              <a:rPr lang="en-GB" altLang="en-US" sz="2800" b="1" dirty="0">
                <a:solidFill>
                  <a:srgbClr val="7030A0"/>
                </a:solidFill>
              </a:rPr>
              <a:t>83 known attempted or actual DA related killings </a:t>
            </a:r>
            <a:r>
              <a:rPr lang="en-GB" altLang="en-US" sz="2800" dirty="0">
                <a:solidFill>
                  <a:srgbClr val="000000"/>
                </a:solidFill>
              </a:rPr>
              <a:t>in Surrey.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С 2000 </a:t>
            </a:r>
            <a:r>
              <a:rPr lang="en-GB" altLang="en-US" sz="2800" dirty="0" smtClean="0">
                <a:solidFill>
                  <a:srgbClr val="000000"/>
                </a:solidFill>
              </a:rPr>
              <a:t>г</a:t>
            </a:r>
            <a:r>
              <a:rPr lang="ru-RU" altLang="en-US" sz="2800" dirty="0" smtClean="0">
                <a:solidFill>
                  <a:srgbClr val="000000"/>
                </a:solidFill>
              </a:rPr>
              <a:t>.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ru-RU" altLang="en-US" sz="2800" dirty="0" smtClean="0">
                <a:solidFill>
                  <a:srgbClr val="000000"/>
                </a:solidFill>
              </a:rPr>
              <a:t>в графстве </a:t>
            </a:r>
            <a:r>
              <a:rPr lang="ru-RU" altLang="en-US" sz="2800" dirty="0" err="1" smtClean="0">
                <a:solidFill>
                  <a:srgbClr val="000000"/>
                </a:solidFill>
              </a:rPr>
              <a:t>Суррей</a:t>
            </a:r>
            <a:r>
              <a:rPr lang="ru-RU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было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совершено 83 </a:t>
            </a:r>
            <a:r>
              <a:rPr lang="ru-RU" altLang="en-US" sz="2800" dirty="0" smtClean="0">
                <a:solidFill>
                  <a:srgbClr val="000000"/>
                </a:solidFill>
              </a:rPr>
              <a:t>(ставших известными полиции) случая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покушени</a:t>
            </a:r>
            <a:r>
              <a:rPr lang="ru-RU" altLang="en-US" sz="2800" dirty="0" smtClean="0">
                <a:solidFill>
                  <a:srgbClr val="000000"/>
                </a:solidFill>
              </a:rPr>
              <a:t>й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ru-RU" altLang="en-US" sz="2800" dirty="0" smtClean="0">
                <a:solidFill>
                  <a:srgbClr val="000000"/>
                </a:solidFill>
              </a:rPr>
              <a:t>на убийство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или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фактическ</a:t>
            </a:r>
            <a:r>
              <a:rPr lang="ru-RU" altLang="en-US" sz="2800" dirty="0" smtClean="0">
                <a:solidFill>
                  <a:srgbClr val="000000"/>
                </a:solidFill>
              </a:rPr>
              <a:t>их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убийств</a:t>
            </a:r>
            <a:r>
              <a:rPr lang="en-GB" altLang="en-US" sz="2800" dirty="0" smtClean="0">
                <a:solidFill>
                  <a:srgbClr val="000000"/>
                </a:solidFill>
              </a:rPr>
              <a:t>,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связанн</a:t>
            </a:r>
            <a:r>
              <a:rPr lang="ru-RU" altLang="en-US" sz="2800" dirty="0" err="1" smtClean="0">
                <a:solidFill>
                  <a:srgbClr val="000000"/>
                </a:solidFill>
              </a:rPr>
              <a:t>ых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с </a:t>
            </a:r>
            <a:r>
              <a:rPr lang="ru-RU" altLang="en-US" sz="2800" dirty="0" smtClean="0">
                <a:solidFill>
                  <a:srgbClr val="000000"/>
                </a:solidFill>
              </a:rPr>
              <a:t>ДН</a:t>
            </a:r>
            <a:r>
              <a:rPr lang="en-GB" altLang="en-US" sz="2800" dirty="0" smtClean="0">
                <a:solidFill>
                  <a:srgbClr val="000000"/>
                </a:solidFill>
              </a:rPr>
              <a:t>.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Number of murders: 36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Number of attempted murders: 44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Number of manslaughters: 3</a:t>
            </a:r>
            <a:r>
              <a:rPr lang="en-GB" altLang="en-US" sz="1600" dirty="0">
                <a:solidFill>
                  <a:srgbClr val="000000"/>
                </a:solidFill>
              </a:rPr>
              <a:t>	(Surrey Police, April 2017)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GB" altLang="en-US" sz="1600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3600" dirty="0" err="1">
                <a:solidFill>
                  <a:srgbClr val="000000"/>
                </a:solidFill>
              </a:rPr>
              <a:t>Количество</a:t>
            </a:r>
            <a:r>
              <a:rPr lang="en-GB" altLang="en-US" sz="3600" dirty="0">
                <a:solidFill>
                  <a:srgbClr val="000000"/>
                </a:solidFill>
              </a:rPr>
              <a:t> </a:t>
            </a:r>
            <a:r>
              <a:rPr lang="ru-RU" altLang="en-US" sz="3600" dirty="0" smtClean="0">
                <a:solidFill>
                  <a:srgbClr val="000000"/>
                </a:solidFill>
              </a:rPr>
              <a:t>умышленных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убийств</a:t>
            </a:r>
            <a:r>
              <a:rPr lang="en-GB" altLang="en-US" sz="3600" dirty="0">
                <a:solidFill>
                  <a:srgbClr val="000000"/>
                </a:solidFill>
              </a:rPr>
              <a:t>: 36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3600" dirty="0">
                <a:solidFill>
                  <a:srgbClr val="000000"/>
                </a:solidFill>
              </a:rPr>
              <a:t>Количество покушений на убийство: 44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Количество непредумышленных убийств</a:t>
            </a:r>
            <a:r>
              <a:rPr lang="en-GB" altLang="en-US" sz="3600" dirty="0">
                <a:solidFill>
                  <a:srgbClr val="000000"/>
                </a:solidFill>
              </a:rPr>
              <a:t>: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77" y="1556832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understand the need to move away from the ‘physical harm model’ of assessing risk – it does not work in Domestic Abuse. The highest risk indicator of lethality is power imbalance and controlling behaviour.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Мы понимаем необходимость отказаться от «модели физического вреда» </a:t>
            </a:r>
            <a:r>
              <a:rPr lang="ru-RU" sz="2800" dirty="0" smtClean="0"/>
              <a:t>в </a:t>
            </a:r>
            <a:r>
              <a:rPr lang="en-GB" sz="2800" dirty="0" err="1" smtClean="0"/>
              <a:t>оценк</a:t>
            </a:r>
            <a:r>
              <a:rPr lang="ru-RU" sz="2800" dirty="0" smtClean="0"/>
              <a:t>е</a:t>
            </a:r>
            <a:r>
              <a:rPr lang="en-GB" sz="2800" dirty="0" smtClean="0"/>
              <a:t> </a:t>
            </a:r>
            <a:r>
              <a:rPr lang="en-GB" sz="2800" dirty="0" err="1" smtClean="0"/>
              <a:t>риск</a:t>
            </a:r>
            <a:r>
              <a:rPr lang="ru-RU" sz="2800" dirty="0" err="1" smtClean="0"/>
              <a:t>ов</a:t>
            </a:r>
            <a:r>
              <a:rPr lang="en-GB" sz="2800" dirty="0" smtClean="0"/>
              <a:t> </a:t>
            </a:r>
            <a:r>
              <a:rPr lang="en-GB" sz="2800" dirty="0"/>
              <a:t>- она не работает в случае домашнего насилия. </a:t>
            </a:r>
            <a:r>
              <a:rPr lang="ru-RU" sz="2800" dirty="0" smtClean="0"/>
              <a:t>П</a:t>
            </a:r>
            <a:r>
              <a:rPr lang="en-GB" sz="2800" dirty="0" err="1" smtClean="0"/>
              <a:t>оказател</a:t>
            </a:r>
            <a:r>
              <a:rPr lang="ru-RU" sz="2800" dirty="0" smtClean="0"/>
              <a:t>я</a:t>
            </a:r>
            <a:r>
              <a:rPr lang="en-GB" sz="2800" dirty="0" smtClean="0"/>
              <a:t>м</a:t>
            </a:r>
            <a:r>
              <a:rPr lang="ru-RU" sz="2800" dirty="0" smtClean="0"/>
              <a:t>и</a:t>
            </a:r>
            <a:r>
              <a:rPr lang="en-GB" sz="2800" dirty="0" smtClean="0"/>
              <a:t> </a:t>
            </a:r>
            <a:r>
              <a:rPr lang="ru-RU" sz="2800" dirty="0" smtClean="0"/>
              <a:t>самого высокого </a:t>
            </a:r>
            <a:r>
              <a:rPr lang="en-GB" sz="2800" dirty="0" err="1" smtClean="0"/>
              <a:t>риска</a:t>
            </a:r>
            <a:r>
              <a:rPr lang="en-GB" sz="2800" dirty="0" smtClean="0"/>
              <a:t> </a:t>
            </a:r>
            <a:r>
              <a:rPr lang="ru-RU" sz="2800" dirty="0" smtClean="0"/>
              <a:t>смертельного исхода </a:t>
            </a:r>
            <a:r>
              <a:rPr lang="en-GB" sz="2800" dirty="0" err="1" smtClean="0"/>
              <a:t>явля</a:t>
            </a:r>
            <a:r>
              <a:rPr lang="ru-RU" sz="2800" dirty="0" smtClean="0"/>
              <a:t>ю</a:t>
            </a:r>
            <a:r>
              <a:rPr lang="en-GB" sz="2800" dirty="0" err="1" smtClean="0"/>
              <a:t>тся</a:t>
            </a:r>
            <a:r>
              <a:rPr lang="en-GB" sz="2800" dirty="0" smtClean="0"/>
              <a:t> </a:t>
            </a:r>
            <a:r>
              <a:rPr lang="ru-RU" sz="2800" dirty="0" smtClean="0"/>
              <a:t>злоупотребление </a:t>
            </a:r>
            <a:r>
              <a:rPr lang="ru-RU" sz="2800" dirty="0" smtClean="0"/>
              <a:t>властью </a:t>
            </a:r>
            <a:r>
              <a:rPr lang="en-GB" sz="2800" dirty="0" smtClean="0"/>
              <a:t>и </a:t>
            </a:r>
            <a:r>
              <a:rPr lang="en-GB" sz="2800" dirty="0"/>
              <a:t>контролирующее поведение.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070" y="332740"/>
            <a:ext cx="8613140" cy="119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/>
              <a:t>Recent and ongoing legal and local advances.</a:t>
            </a:r>
          </a:p>
          <a:p>
            <a:pPr algn="l"/>
            <a:r>
              <a:rPr lang="ru-RU" sz="2400" b="1" dirty="0" smtClean="0"/>
              <a:t>Новые </a:t>
            </a:r>
            <a:r>
              <a:rPr lang="en-GB" sz="2400" b="1" dirty="0" err="1" smtClean="0"/>
              <a:t>правовые</a:t>
            </a:r>
            <a:r>
              <a:rPr lang="en-GB" sz="2400" b="1" dirty="0" smtClean="0"/>
              <a:t> </a:t>
            </a:r>
            <a:r>
              <a:rPr lang="en-GB" sz="2400" b="1" dirty="0" smtClean="0"/>
              <a:t>и </a:t>
            </a:r>
            <a:r>
              <a:rPr lang="ru-RU" sz="2400" b="1" dirty="0" smtClean="0"/>
              <a:t>местные </a:t>
            </a:r>
            <a:r>
              <a:rPr lang="ru-RU" sz="2400" b="1" dirty="0" smtClean="0"/>
              <a:t>инициативы</a:t>
            </a:r>
            <a:r>
              <a:rPr lang="en-GB" sz="2400" b="1" dirty="0" smtClean="0"/>
              <a:t>.</a:t>
            </a:r>
            <a:endParaRPr lang="en-GB" sz="2400" b="1" dirty="0" smtClean="0"/>
          </a:p>
          <a:p>
            <a:pPr algn="l"/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0" y="5577011"/>
            <a:ext cx="931226" cy="130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22" y="1052642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itchFamily="34" charset="0"/>
              <a:buNone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29</a:t>
            </a:r>
            <a:r>
              <a:rPr lang="en-GB" baseline="30000" dirty="0" smtClean="0"/>
              <a:t>th</a:t>
            </a:r>
            <a:r>
              <a:rPr lang="en-GB" dirty="0" smtClean="0"/>
              <a:t> December 2015: “Controlling and Dominant behaviour” became a criminal offence.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29 декабря 2015 года: «</a:t>
            </a:r>
            <a:r>
              <a:rPr lang="en-GB" sz="2800" dirty="0" err="1" smtClean="0"/>
              <a:t>Контрол</a:t>
            </a:r>
            <a:r>
              <a:rPr lang="ru-RU" sz="2800" dirty="0" err="1" smtClean="0"/>
              <a:t>ирующее</a:t>
            </a:r>
            <a:r>
              <a:rPr lang="en-GB" sz="2800" dirty="0" smtClean="0"/>
              <a:t> </a:t>
            </a:r>
            <a:r>
              <a:rPr lang="en-GB" sz="2800" dirty="0"/>
              <a:t>и доминирующее поведение» </a:t>
            </a:r>
            <a:r>
              <a:rPr lang="en-GB" sz="2800" dirty="0" err="1" smtClean="0"/>
              <a:t>стал</a:t>
            </a:r>
            <a:r>
              <a:rPr lang="ru-RU" sz="2800" dirty="0" smtClean="0"/>
              <a:t>о</a:t>
            </a:r>
            <a:r>
              <a:rPr lang="en-GB" sz="2800" dirty="0" smtClean="0"/>
              <a:t> </a:t>
            </a:r>
            <a:r>
              <a:rPr lang="en-GB" sz="2800" dirty="0"/>
              <a:t>уголовным преступлением.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Domestic Violence Disclosure Scheme.  Police duties. Ability for partners or families to ask.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Схема раскрытия информации о насилии в семье. </a:t>
            </a:r>
            <a:r>
              <a:rPr lang="ru-RU" sz="2800" dirty="0" smtClean="0"/>
              <a:t>О</a:t>
            </a:r>
            <a:r>
              <a:rPr lang="en-GB" sz="2800" dirty="0" err="1" smtClean="0"/>
              <a:t>бязанности</a:t>
            </a:r>
            <a:r>
              <a:rPr lang="ru-RU" sz="2800" dirty="0" smtClean="0"/>
              <a:t> полиции</a:t>
            </a:r>
            <a:r>
              <a:rPr lang="en-GB" sz="2800" dirty="0" smtClean="0"/>
              <a:t>. </a:t>
            </a:r>
            <a:r>
              <a:rPr lang="en-GB" sz="2800" dirty="0" smtClean="0"/>
              <a:t>Возможность для партнеров или </a:t>
            </a:r>
            <a:r>
              <a:rPr lang="en-GB" sz="2800" dirty="0" err="1" smtClean="0"/>
              <a:t>семей</a:t>
            </a:r>
            <a:r>
              <a:rPr lang="en-GB" sz="2800" dirty="0" smtClean="0"/>
              <a:t> </a:t>
            </a:r>
            <a:r>
              <a:rPr lang="ru-RU" sz="2800" dirty="0" smtClean="0"/>
              <a:t>задавать вопросы</a:t>
            </a:r>
            <a:r>
              <a:rPr lang="en-GB" sz="2800" dirty="0" smtClean="0"/>
              <a:t>.</a:t>
            </a: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070" y="332740"/>
            <a:ext cx="861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/>
              <a:t>Recent and ongoing legal and local advances.</a:t>
            </a:r>
          </a:p>
          <a:p>
            <a:pPr algn="l"/>
            <a:r>
              <a:rPr lang="ru-RU" sz="2400" b="1" dirty="0" smtClean="0"/>
              <a:t>Новые </a:t>
            </a:r>
            <a:r>
              <a:rPr lang="en-GB" sz="2400" b="1" dirty="0" err="1" smtClean="0"/>
              <a:t>правовые</a:t>
            </a:r>
            <a:r>
              <a:rPr lang="en-GB" sz="2400" b="1" dirty="0" smtClean="0"/>
              <a:t> </a:t>
            </a:r>
            <a:r>
              <a:rPr lang="en-GB" sz="2400" b="1" dirty="0" smtClean="0"/>
              <a:t>и </a:t>
            </a:r>
            <a:r>
              <a:rPr lang="ru-RU" sz="2400" b="1" dirty="0" smtClean="0"/>
              <a:t>местные инициативы</a:t>
            </a:r>
            <a:r>
              <a:rPr lang="en-GB" sz="2400" b="1" dirty="0" smtClean="0"/>
              <a:t>.</a:t>
            </a:r>
            <a:endParaRPr lang="en-GB" sz="2400" b="1" dirty="0" smtClean="0"/>
          </a:p>
          <a:p>
            <a:pPr algn="l"/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SurreyPolice-Template-New</Template>
  <TotalTime>141</TotalTime>
  <Words>1357</Words>
  <Application>Microsoft Office PowerPoint</Application>
  <PresentationFormat>Экран (4:3)</PresentationFormat>
  <Paragraphs>136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Georgia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Prosecution Service Guidelines: Domestic Abuse. Руководство для службы прокуратуры: домашнее насилие.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Surrey Police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Bridie 4628</dc:creator>
  <cp:lastModifiedBy>Maria Razumovskaya</cp:lastModifiedBy>
  <cp:revision>33</cp:revision>
  <dcterms:created xsi:type="dcterms:W3CDTF">2019-02-24T17:09:00Z</dcterms:created>
  <dcterms:modified xsi:type="dcterms:W3CDTF">2019-03-06T11:48:59Z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1033-10.1.0.5656</vt:lpwstr>
  </property>
</Properties>
</file>